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418A14-691E-4FAC-9043-78CC31C9273E}" type="datetimeFigureOut">
              <a:rPr lang="en-US" smtClean="0"/>
              <a:t>4/5/2019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71F65E-FCC9-4903-9068-D4101D473E49}" type="slidenum">
              <a:rPr lang="en-US" smtClean="0"/>
              <a:t>‹#›</a:t>
            </a:fld>
            <a:endParaRPr lang="en-US"/>
          </a:p>
        </p:txBody>
      </p:sp>
    </p:spTree>
    <p:extLst>
      <p:ext uri="{BB962C8B-B14F-4D97-AF65-F5344CB8AC3E}">
        <p14:creationId xmlns:p14="http://schemas.microsoft.com/office/powerpoint/2010/main" val="1046886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78F004-5AAE-4EB9-BDD0-E7569DAF2FCD}"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6442159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D52985-274E-47E5-A7B8-EB8F60BE154A}" type="slidenum">
              <a:rPr lang="en-US">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0941919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D52985-274E-47E5-A7B8-EB8F60BE154A}" type="slidenum">
              <a:rPr lang="en-US">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30941919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D52985-274E-47E5-A7B8-EB8F60BE154A}" type="slidenum">
              <a:rPr lang="en-US">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3094191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D52985-274E-47E5-A7B8-EB8F60BE154A}"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094191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D52985-274E-47E5-A7B8-EB8F60BE154A}" type="slidenum">
              <a:rPr lang="en-US">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094191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D52985-274E-47E5-A7B8-EB8F60BE154A}" type="slidenum">
              <a:rPr lang="en-US">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094191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D52985-274E-47E5-A7B8-EB8F60BE154A}" type="slidenum">
              <a:rPr lang="en-US">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094191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D52985-274E-47E5-A7B8-EB8F60BE154A}" type="slidenum">
              <a:rPr lang="en-US">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0941919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D52985-274E-47E5-A7B8-EB8F60BE154A}" type="slidenum">
              <a:rPr lang="en-US">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30941919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D52985-274E-47E5-A7B8-EB8F60BE154A}" type="slidenum">
              <a:rPr lang="en-US">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0941919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D52985-274E-47E5-A7B8-EB8F60BE154A}" type="slidenum">
              <a:rPr lang="en-US">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094191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700084-219E-4BF0-BA5E-C55844A9D6F8}" type="datetime1">
              <a:rPr lang="en-US" smtClean="0">
                <a:solidFill>
                  <a:prstClr val="black">
                    <a:tint val="75000"/>
                  </a:prstClr>
                </a:solidFill>
              </a:rPr>
              <a:pPr/>
              <a:t>4/5/2019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3AC6A23-0355-4F2E-951D-0EB2F5CB516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42735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78178E-2AFF-4360-BAF7-A5FEE6CFE413}" type="datetime1">
              <a:rPr lang="en-US" smtClean="0">
                <a:solidFill>
                  <a:prstClr val="black">
                    <a:tint val="75000"/>
                  </a:prstClr>
                </a:solidFill>
              </a:rPr>
              <a:pPr/>
              <a:t>4/5/2019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3AC6A23-0355-4F2E-951D-0EB2F5CB516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67762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453B23-A911-4577-8EB1-8ED0FB05B51F}" type="datetime1">
              <a:rPr lang="en-US" smtClean="0">
                <a:solidFill>
                  <a:prstClr val="black">
                    <a:tint val="75000"/>
                  </a:prstClr>
                </a:solidFill>
              </a:rPr>
              <a:pPr/>
              <a:t>4/5/2019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3AC6A23-0355-4F2E-951D-0EB2F5CB516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4963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7C9814-2792-4B42-81DA-2091233B7A02}" type="datetime1">
              <a:rPr lang="en-US" smtClean="0">
                <a:solidFill>
                  <a:prstClr val="black">
                    <a:tint val="75000"/>
                  </a:prstClr>
                </a:solidFill>
              </a:rPr>
              <a:pPr/>
              <a:t>4/5/2019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3AC6A23-0355-4F2E-951D-0EB2F5CB516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8826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C110C1-A394-440F-8734-598AF72838CA}" type="datetime1">
              <a:rPr lang="en-US" smtClean="0">
                <a:solidFill>
                  <a:prstClr val="black">
                    <a:tint val="75000"/>
                  </a:prstClr>
                </a:solidFill>
              </a:rPr>
              <a:pPr/>
              <a:t>4/5/2019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3AC6A23-0355-4F2E-951D-0EB2F5CB516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1250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D1E5AF-481B-420B-B352-803CF674117F}" type="datetime1">
              <a:rPr lang="en-US" smtClean="0">
                <a:solidFill>
                  <a:prstClr val="black">
                    <a:tint val="75000"/>
                  </a:prstClr>
                </a:solidFill>
              </a:rPr>
              <a:pPr/>
              <a:t>4/5/2019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3AC6A23-0355-4F2E-951D-0EB2F5CB516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2447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383D16-57A2-4C61-ADF6-B698E7CB1333}" type="datetime1">
              <a:rPr lang="en-US" smtClean="0">
                <a:solidFill>
                  <a:prstClr val="black">
                    <a:tint val="75000"/>
                  </a:prstClr>
                </a:solidFill>
              </a:rPr>
              <a:pPr/>
              <a:t>4/5/2019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3AC6A23-0355-4F2E-951D-0EB2F5CB516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9868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4FB565-7553-416B-9432-2CE1C2B29C37}" type="datetime1">
              <a:rPr lang="en-US" smtClean="0">
                <a:solidFill>
                  <a:prstClr val="black">
                    <a:tint val="75000"/>
                  </a:prstClr>
                </a:solidFill>
              </a:rPr>
              <a:pPr/>
              <a:t>4/5/2019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3AC6A23-0355-4F2E-951D-0EB2F5CB516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9867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60BD35-53DB-4C5E-A355-948DC6B08783}" type="datetime1">
              <a:rPr lang="en-US" smtClean="0">
                <a:solidFill>
                  <a:prstClr val="black">
                    <a:tint val="75000"/>
                  </a:prstClr>
                </a:solidFill>
              </a:rPr>
              <a:pPr/>
              <a:t>4/5/2019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3AC6A23-0355-4F2E-951D-0EB2F5CB516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2362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E2A7CE-608C-4540-A427-906A57BF4C49}" type="datetime1">
              <a:rPr lang="en-US" smtClean="0">
                <a:solidFill>
                  <a:prstClr val="black">
                    <a:tint val="75000"/>
                  </a:prstClr>
                </a:solidFill>
              </a:rPr>
              <a:pPr/>
              <a:t>4/5/2019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3AC6A23-0355-4F2E-951D-0EB2F5CB516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2868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89A537-821D-4A36-8FC6-647793275FFC}" type="datetime1">
              <a:rPr lang="en-US" smtClean="0">
                <a:solidFill>
                  <a:prstClr val="black">
                    <a:tint val="75000"/>
                  </a:prstClr>
                </a:solidFill>
              </a:rPr>
              <a:pPr/>
              <a:t>4/5/2019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3AC6A23-0355-4F2E-951D-0EB2F5CB516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3644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744F1D-92EA-485E-91B8-CDFCFCE95C8F}" type="datetime1">
              <a:rPr lang="en-US" smtClean="0">
                <a:solidFill>
                  <a:prstClr val="black">
                    <a:tint val="75000"/>
                  </a:prstClr>
                </a:solidFill>
              </a:rPr>
              <a:pPr/>
              <a:t>4/5/2019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AC6A23-0355-4F2E-951D-0EB2F5CB516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036375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1521464"/>
          </a:xfrm>
        </p:spPr>
        <p:txBody>
          <a:bodyPr>
            <a:noAutofit/>
          </a:bodyPr>
          <a:lstStyle/>
          <a:p>
            <a:r>
              <a:rPr lang="en-US" sz="6000" b="1" dirty="0" smtClean="0">
                <a:solidFill>
                  <a:srgbClr val="FF0000"/>
                </a:solidFill>
                <a:latin typeface="Arial" panose="020B0604020202020204" pitchFamily="34" charset="0"/>
                <a:cs typeface="Arial" panose="020B0604020202020204" pitchFamily="34" charset="0"/>
              </a:rPr>
              <a:t>Passover</a:t>
            </a:r>
            <a:br>
              <a:rPr lang="en-US" sz="6000" b="1" dirty="0" smtClean="0">
                <a:solidFill>
                  <a:srgbClr val="FF0000"/>
                </a:solidFill>
                <a:latin typeface="Arial" panose="020B0604020202020204" pitchFamily="34" charset="0"/>
                <a:cs typeface="Arial" panose="020B0604020202020204" pitchFamily="34" charset="0"/>
              </a:rPr>
            </a:br>
            <a:r>
              <a:rPr lang="en-US" sz="6000" b="1" dirty="0" smtClean="0">
                <a:solidFill>
                  <a:srgbClr val="FF0000"/>
                </a:solidFill>
                <a:latin typeface="Arial" panose="020B0604020202020204" pitchFamily="34" charset="0"/>
                <a:cs typeface="Arial" panose="020B0604020202020204" pitchFamily="34" charset="0"/>
              </a:rPr>
              <a:t>1447 BC and 31 AD</a:t>
            </a:r>
            <a:endParaRPr lang="en-US" sz="6000" b="1" dirty="0">
              <a:solidFill>
                <a:srgbClr val="FF000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286369" y="4135838"/>
            <a:ext cx="6400800" cy="2057400"/>
          </a:xfrm>
        </p:spPr>
        <p:txBody>
          <a:bodyPr>
            <a:normAutofit fontScale="77500" lnSpcReduction="20000"/>
          </a:bodyPr>
          <a:lstStyle/>
          <a:p>
            <a:r>
              <a:rPr lang="en-US" dirty="0" smtClean="0">
                <a:solidFill>
                  <a:schemeClr val="tx1"/>
                </a:solidFill>
                <a:latin typeface="Times New Roman"/>
                <a:ea typeface="Calibri"/>
              </a:rPr>
              <a:t>The </a:t>
            </a:r>
            <a:r>
              <a:rPr lang="en-US" dirty="0">
                <a:solidFill>
                  <a:schemeClr val="tx1"/>
                </a:solidFill>
                <a:latin typeface="Times New Roman"/>
                <a:ea typeface="Calibri"/>
              </a:rPr>
              <a:t>festivals are commanded in Leviticus 23.  Christ observed the Passover, replacing the lamb with bread and wine, which represented His body and blood (Matthew 26:17-28</a:t>
            </a:r>
            <a:r>
              <a:rPr lang="en-US" dirty="0" smtClean="0">
                <a:solidFill>
                  <a:schemeClr val="tx1"/>
                </a:solidFill>
                <a:latin typeface="Times New Roman"/>
                <a:ea typeface="Calibri"/>
              </a:rPr>
              <a:t>).</a:t>
            </a:r>
            <a:endParaRPr lang="en-US" dirty="0" smtClean="0">
              <a:solidFill>
                <a:schemeClr val="tx1"/>
              </a:solidFill>
              <a:latin typeface="Arial" panose="020B0604020202020204" pitchFamily="34" charset="0"/>
              <a:cs typeface="Arial" panose="020B0604020202020204" pitchFamily="34" charset="0"/>
            </a:endParaRPr>
          </a:p>
          <a:p>
            <a:r>
              <a:rPr lang="en-US" sz="1800" dirty="0" smtClean="0">
                <a:solidFill>
                  <a:schemeClr val="tx1"/>
                </a:solidFill>
                <a:effectLst/>
                <a:latin typeface="Times New Roman" panose="02020603050405020304" pitchFamily="18" charset="0"/>
                <a:ea typeface="Calibri"/>
                <a:cs typeface="Times New Roman" panose="02020603050405020304" pitchFamily="18" charset="0"/>
              </a:rPr>
              <a:t>All Scripture quotations, unless otherwise indicated, are taken from the New King James Version®. Copyright © 1982 by Thomas Nelson, Inc. Used by permission. All rights reserved.</a:t>
            </a:r>
            <a:endParaRPr lang="en-US" sz="1800" dirty="0">
              <a:solidFill>
                <a:schemeClr val="tx1"/>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1743569" y="3274064"/>
            <a:ext cx="5943600" cy="861774"/>
          </a:xfrm>
          <a:prstGeom prst="rect">
            <a:avLst/>
          </a:prstGeom>
          <a:noFill/>
        </p:spPr>
        <p:txBody>
          <a:bodyPr wrap="square" rtlCol="0">
            <a:spAutoFit/>
          </a:bodyPr>
          <a:lstStyle/>
          <a:p>
            <a:r>
              <a:rPr lang="en-US" dirty="0">
                <a:solidFill>
                  <a:prstClr val="black"/>
                </a:solidFill>
                <a:latin typeface="Arial" panose="020B0604020202020204" pitchFamily="34" charset="0"/>
                <a:cs typeface="Arial" panose="020B0604020202020204" pitchFamily="34" charset="0"/>
              </a:rPr>
              <a:t>By Randall Ricker</a:t>
            </a:r>
            <a:br>
              <a:rPr lang="en-US" dirty="0">
                <a:solidFill>
                  <a:prstClr val="black"/>
                </a:solidFill>
                <a:latin typeface="Arial" panose="020B0604020202020204" pitchFamily="34" charset="0"/>
                <a:cs typeface="Arial" panose="020B0604020202020204" pitchFamily="34" charset="0"/>
              </a:rPr>
            </a:br>
            <a:r>
              <a:rPr lang="en-US" sz="3200" dirty="0">
                <a:solidFill>
                  <a:prstClr val="black"/>
                </a:solidFill>
                <a:latin typeface="Arial" panose="020B0604020202020204" pitchFamily="34" charset="0"/>
                <a:cs typeface="Arial" panose="020B0604020202020204" pitchFamily="34" charset="0"/>
              </a:rPr>
              <a:t>Sabbath Church of God</a:t>
            </a:r>
          </a:p>
        </p:txBody>
      </p:sp>
      <p:sp>
        <p:nvSpPr>
          <p:cNvPr id="5" name="Slide Number Placeholder 4"/>
          <p:cNvSpPr>
            <a:spLocks noGrp="1"/>
          </p:cNvSpPr>
          <p:nvPr>
            <p:ph type="sldNum" sz="quarter" idx="12"/>
          </p:nvPr>
        </p:nvSpPr>
        <p:spPr/>
        <p:txBody>
          <a:bodyPr/>
          <a:lstStyle/>
          <a:p>
            <a:fld id="{5F97740B-0CFA-4EA5-90CC-E61CBBC12451}" type="slidenum">
              <a:rPr lang="en-US" smtClean="0">
                <a:solidFill>
                  <a:prstClr val="black">
                    <a:tint val="75000"/>
                  </a:prstClr>
                </a:solidFill>
              </a:rPr>
              <a:pPr/>
              <a:t>1</a:t>
            </a:fld>
            <a:endParaRPr lang="en-US" dirty="0">
              <a:solidFill>
                <a:prstClr val="black">
                  <a:tint val="75000"/>
                </a:prstClr>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19600" y="1978664"/>
            <a:ext cx="2045360" cy="1602736"/>
          </a:xfrm>
          <a:prstGeom prst="rect">
            <a:avLst/>
          </a:prstGeom>
        </p:spPr>
      </p:pic>
    </p:spTree>
    <p:extLst>
      <p:ext uri="{BB962C8B-B14F-4D97-AF65-F5344CB8AC3E}">
        <p14:creationId xmlns:p14="http://schemas.microsoft.com/office/powerpoint/2010/main" val="3869677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Arial" panose="020B0604020202020204" pitchFamily="34" charset="0"/>
                <a:cs typeface="Arial" panose="020B0604020202020204" pitchFamily="34" charset="0"/>
              </a:rPr>
              <a:t>1447 BC                31 AD</a:t>
            </a:r>
            <a:endParaRPr lang="en-US"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371600"/>
            <a:ext cx="8229600" cy="4953000"/>
          </a:xfrm>
        </p:spPr>
        <p:txBody>
          <a:bodyPr numCol="2" spcCol="91440">
            <a:normAutofit/>
          </a:bodyPr>
          <a:lstStyle/>
          <a:p>
            <a:pPr marL="0" indent="0">
              <a:buNone/>
            </a:pP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Mark 15:42-46</a:t>
            </a: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42 Now </a:t>
            </a:r>
            <a:r>
              <a:rPr lang="en-US" sz="1600" b="1" u="sng" dirty="0">
                <a:latin typeface="Arial" panose="020B0604020202020204" pitchFamily="34" charset="0"/>
                <a:cs typeface="Arial" panose="020B0604020202020204" pitchFamily="34" charset="0"/>
              </a:rPr>
              <a:t>when evening had come</a:t>
            </a:r>
            <a:r>
              <a:rPr lang="en-US" sz="1600" dirty="0">
                <a:latin typeface="Arial" panose="020B0604020202020204" pitchFamily="34" charset="0"/>
                <a:cs typeface="Arial" panose="020B0604020202020204" pitchFamily="34" charset="0"/>
              </a:rPr>
              <a:t>, because it was the Preparation Day, that is, </a:t>
            </a:r>
            <a:r>
              <a:rPr lang="en-US" sz="1600" b="1" u="sng" dirty="0">
                <a:latin typeface="Arial" panose="020B0604020202020204" pitchFamily="34" charset="0"/>
                <a:cs typeface="Arial" panose="020B0604020202020204" pitchFamily="34" charset="0"/>
              </a:rPr>
              <a:t>the day before the Sabbath</a:t>
            </a:r>
            <a:r>
              <a:rPr lang="en-US" sz="1600" dirty="0">
                <a:latin typeface="Arial" panose="020B0604020202020204" pitchFamily="34" charset="0"/>
                <a:cs typeface="Arial" panose="020B0604020202020204" pitchFamily="34" charset="0"/>
              </a:rPr>
              <a:t>, 43 Joseph of Arimathea, a prominent council member, who was himself waiting for the kingdom of God, coming and taking courage, went in to Pilate and asked for the body of Jesus. 44 Pilate marveled that He was already dead; and summoning the centurion, he asked him if He had been dead for some time. 45 So when he found out from the centurion, he granted the body to Joseph. 46 Then he bought fine linen, took Him down, and wrapped Him in the linen. And he </a:t>
            </a:r>
            <a:r>
              <a:rPr lang="en-US" sz="1600" b="1" u="sng" dirty="0">
                <a:latin typeface="Arial" panose="020B0604020202020204" pitchFamily="34" charset="0"/>
                <a:cs typeface="Arial" panose="020B0604020202020204" pitchFamily="34" charset="0"/>
              </a:rPr>
              <a:t>laid Him in a tomb </a:t>
            </a:r>
            <a:r>
              <a:rPr lang="en-US" sz="1600" dirty="0">
                <a:latin typeface="Arial" panose="020B0604020202020204" pitchFamily="34" charset="0"/>
                <a:cs typeface="Arial" panose="020B0604020202020204" pitchFamily="34" charset="0"/>
              </a:rPr>
              <a:t>which had been hewn out of the rock, and rolled a stone against the door of the tomb</a:t>
            </a:r>
            <a:r>
              <a:rPr lang="en-US" sz="1600" dirty="0" smtClean="0">
                <a:latin typeface="Arial" panose="020B0604020202020204" pitchFamily="34" charset="0"/>
                <a:cs typeface="Arial" panose="020B0604020202020204" pitchFamily="34" charset="0"/>
              </a:rPr>
              <a:t>.</a:t>
            </a:r>
            <a:endParaRPr lang="en-US" sz="1600" b="1" u="sng"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E3AC6A23-0355-4F2E-951D-0EB2F5CB516C}" type="slidenum">
              <a:rPr lang="en-US" smtClean="0">
                <a:solidFill>
                  <a:prstClr val="black">
                    <a:tint val="75000"/>
                  </a:prstClr>
                </a:solidFill>
              </a:rPr>
              <a:pPr/>
              <a:t>10</a:t>
            </a:fld>
            <a:endParaRPr lang="en-US">
              <a:solidFill>
                <a:prstClr val="black">
                  <a:tint val="75000"/>
                </a:prstClr>
              </a:solidFill>
            </a:endParaRPr>
          </a:p>
        </p:txBody>
      </p:sp>
    </p:spTree>
    <p:extLst>
      <p:ext uri="{BB962C8B-B14F-4D97-AF65-F5344CB8AC3E}">
        <p14:creationId xmlns:p14="http://schemas.microsoft.com/office/powerpoint/2010/main" val="1881414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Arial" panose="020B0604020202020204" pitchFamily="34" charset="0"/>
                <a:cs typeface="Arial" panose="020B0604020202020204" pitchFamily="34" charset="0"/>
              </a:rPr>
              <a:t>1447 BC                31 AD</a:t>
            </a:r>
            <a:endParaRPr lang="en-US"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371600"/>
            <a:ext cx="8229600" cy="4953000"/>
          </a:xfrm>
        </p:spPr>
        <p:txBody>
          <a:bodyPr numCol="2" spcCol="91440">
            <a:normAutofit/>
          </a:bodyPr>
          <a:lstStyle/>
          <a:p>
            <a:pPr marL="0" indent="0">
              <a:buNone/>
            </a:pPr>
            <a:r>
              <a:rPr lang="en-US" sz="2000" dirty="0" smtClean="0">
                <a:latin typeface="Arial" panose="020B0604020202020204" pitchFamily="34" charset="0"/>
                <a:cs typeface="Arial" panose="020B0604020202020204" pitchFamily="34" charset="0"/>
              </a:rPr>
              <a:t>Exodus 12:41-42</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41 And it came to pass at the end of the four hundred and thirty years--on that very same day--it came to pass that all the armies of the Lord went out from the land of Egypt. 42 It is a night of solemn observance </a:t>
            </a:r>
            <a:r>
              <a:rPr lang="en-US" sz="2000" b="1" u="sng" dirty="0" smtClean="0">
                <a:latin typeface="Arial" panose="020B0604020202020204" pitchFamily="34" charset="0"/>
                <a:cs typeface="Arial" panose="020B0604020202020204" pitchFamily="34" charset="0"/>
              </a:rPr>
              <a:t>[</a:t>
            </a:r>
            <a:r>
              <a:rPr lang="en-US" sz="2000" b="1" u="sng" dirty="0" err="1" smtClean="0">
                <a:latin typeface="Arial" panose="020B0604020202020204" pitchFamily="34" charset="0"/>
                <a:cs typeface="Arial" panose="020B0604020202020204" pitchFamily="34" charset="0"/>
              </a:rPr>
              <a:t>KJV</a:t>
            </a:r>
            <a:r>
              <a:rPr lang="en-US" sz="2000" b="1" u="sng" dirty="0" smtClean="0">
                <a:latin typeface="Arial" panose="020B0604020202020204" pitchFamily="34" charset="0"/>
                <a:cs typeface="Arial" panose="020B0604020202020204" pitchFamily="34" charset="0"/>
              </a:rPr>
              <a:t> night to be much observed] </a:t>
            </a:r>
            <a:r>
              <a:rPr lang="en-US" sz="2000" dirty="0" smtClean="0">
                <a:latin typeface="Arial" panose="020B0604020202020204" pitchFamily="34" charset="0"/>
                <a:cs typeface="Arial" panose="020B0604020202020204" pitchFamily="34" charset="0"/>
              </a:rPr>
              <a:t>to </a:t>
            </a:r>
            <a:r>
              <a:rPr lang="en-US" sz="2000" dirty="0">
                <a:latin typeface="Arial" panose="020B0604020202020204" pitchFamily="34" charset="0"/>
                <a:cs typeface="Arial" panose="020B0604020202020204" pitchFamily="34" charset="0"/>
              </a:rPr>
              <a:t>the Lord for bringing them out of the land of Egypt. This is that night of the Lord, a solemn observance for all the children of Israel throughout their generations</a:t>
            </a:r>
            <a:r>
              <a:rPr lang="en-US" sz="2000" dirty="0" smtClean="0">
                <a:latin typeface="Arial" panose="020B0604020202020204" pitchFamily="34" charset="0"/>
                <a:cs typeface="Arial" panose="020B0604020202020204" pitchFamily="34" charset="0"/>
              </a:rPr>
              <a:t>.</a:t>
            </a:r>
            <a:endParaRPr lang="en-US" sz="2000" b="1" u="sng"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E3AC6A23-0355-4F2E-951D-0EB2F5CB516C}" type="slidenum">
              <a:rPr lang="en-US" smtClean="0">
                <a:solidFill>
                  <a:prstClr val="black">
                    <a:tint val="75000"/>
                  </a:prstClr>
                </a:solidFill>
              </a:rPr>
              <a:pPr/>
              <a:t>11</a:t>
            </a:fld>
            <a:endParaRPr lang="en-US">
              <a:solidFill>
                <a:prstClr val="black">
                  <a:tint val="75000"/>
                </a:prstClr>
              </a:solidFill>
            </a:endParaRPr>
          </a:p>
        </p:txBody>
      </p:sp>
    </p:spTree>
    <p:extLst>
      <p:ext uri="{BB962C8B-B14F-4D97-AF65-F5344CB8AC3E}">
        <p14:creationId xmlns:p14="http://schemas.microsoft.com/office/powerpoint/2010/main" val="4064337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Arial" panose="020B0604020202020204" pitchFamily="34" charset="0"/>
                <a:cs typeface="Arial" panose="020B0604020202020204" pitchFamily="34" charset="0"/>
              </a:rPr>
              <a:t>1447 BC                31 AD</a:t>
            </a:r>
            <a:endParaRPr lang="en-US"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371600"/>
            <a:ext cx="8229600" cy="4953000"/>
          </a:xfrm>
        </p:spPr>
        <p:txBody>
          <a:bodyPr numCol="2" spcCol="91440">
            <a:normAutofit/>
          </a:bodyPr>
          <a:lstStyle/>
          <a:p>
            <a:pPr marL="0" indent="0">
              <a:buNone/>
            </a:pPr>
            <a:r>
              <a:rPr lang="en-US" sz="1600" dirty="0" smtClean="0">
                <a:latin typeface="Arial" panose="020B0604020202020204" pitchFamily="34" charset="0"/>
                <a:cs typeface="Arial" panose="020B0604020202020204" pitchFamily="34" charset="0"/>
              </a:rPr>
              <a:t>Numbers 33:3</a:t>
            </a: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They departed from Rameses in the first month, on the fifteenth day of the first month; </a:t>
            </a:r>
            <a:r>
              <a:rPr lang="en-US" sz="1600" b="1" u="sng" dirty="0">
                <a:latin typeface="Arial" panose="020B0604020202020204" pitchFamily="34" charset="0"/>
                <a:cs typeface="Arial" panose="020B0604020202020204" pitchFamily="34" charset="0"/>
              </a:rPr>
              <a:t>on the day after the Passover </a:t>
            </a:r>
            <a:r>
              <a:rPr lang="en-US" sz="1600" dirty="0">
                <a:latin typeface="Arial" panose="020B0604020202020204" pitchFamily="34" charset="0"/>
                <a:cs typeface="Arial" panose="020B0604020202020204" pitchFamily="34" charset="0"/>
              </a:rPr>
              <a:t>the children of Israel went out with boldness in the sight of all the Egyptians</a:t>
            </a:r>
            <a:r>
              <a:rPr lang="en-US" sz="1600" dirty="0" smtClean="0">
                <a:latin typeface="Arial" panose="020B0604020202020204" pitchFamily="34" charset="0"/>
                <a:cs typeface="Arial" panose="020B0604020202020204" pitchFamily="34" charset="0"/>
              </a:rPr>
              <a:t>.</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Deuteronomy 16:1, 3</a:t>
            </a: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1 "Observe the month of Abib, and keep the Passover to the Lord your God, for in the month of Abib the Lord your God brought you out of Egypt </a:t>
            </a:r>
            <a:r>
              <a:rPr lang="en-US" sz="1600" b="1" u="sng" dirty="0">
                <a:latin typeface="Arial" panose="020B0604020202020204" pitchFamily="34" charset="0"/>
                <a:cs typeface="Arial" panose="020B0604020202020204" pitchFamily="34" charset="0"/>
              </a:rPr>
              <a:t>by </a:t>
            </a:r>
            <a:r>
              <a:rPr lang="en-US" sz="1600" b="1" u="sng" dirty="0" smtClean="0">
                <a:latin typeface="Arial" panose="020B0604020202020204" pitchFamily="34" charset="0"/>
                <a:cs typeface="Arial" panose="020B0604020202020204" pitchFamily="34" charset="0"/>
              </a:rPr>
              <a:t>night</a:t>
            </a:r>
            <a:r>
              <a:rPr lang="en-US" sz="1600" dirty="0" smtClean="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3 You shall eat no leavened bread with it; seven days you shall eat unleavened bread with it, that is, the bread of affliction (for you came out of the land of Egypt in haste), that you may remember the day in which you came out of the land of Egypt all the days of your life</a:t>
            </a:r>
            <a:r>
              <a:rPr lang="en-US" sz="1600" dirty="0" smtClean="0">
                <a:latin typeface="Arial" panose="020B0604020202020204" pitchFamily="34" charset="0"/>
                <a:cs typeface="Arial" panose="020B0604020202020204" pitchFamily="34" charset="0"/>
              </a:rPr>
              <a:t>.</a:t>
            </a:r>
            <a:endParaRPr lang="en-US" sz="1600" b="1" u="sng"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E3AC6A23-0355-4F2E-951D-0EB2F5CB516C}" type="slidenum">
              <a:rPr lang="en-US" smtClean="0">
                <a:solidFill>
                  <a:prstClr val="black">
                    <a:tint val="75000"/>
                  </a:prstClr>
                </a:solidFill>
              </a:rPr>
              <a:pPr/>
              <a:t>12</a:t>
            </a:fld>
            <a:endParaRPr lang="en-US">
              <a:solidFill>
                <a:prstClr val="black">
                  <a:tint val="75000"/>
                </a:prstClr>
              </a:solidFill>
            </a:endParaRPr>
          </a:p>
        </p:txBody>
      </p:sp>
    </p:spTree>
    <p:extLst>
      <p:ext uri="{BB962C8B-B14F-4D97-AF65-F5344CB8AC3E}">
        <p14:creationId xmlns:p14="http://schemas.microsoft.com/office/powerpoint/2010/main" val="2610187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Arial" panose="020B0604020202020204" pitchFamily="34" charset="0"/>
                <a:cs typeface="Arial" panose="020B0604020202020204" pitchFamily="34" charset="0"/>
              </a:rPr>
              <a:t>1447 BC                31 AD</a:t>
            </a:r>
            <a:endParaRPr lang="en-US"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371600"/>
            <a:ext cx="8229600" cy="4953000"/>
          </a:xfrm>
        </p:spPr>
        <p:txBody>
          <a:bodyPr numCol="2" spcCol="91440">
            <a:normAutofit lnSpcReduction="10000"/>
          </a:bodyPr>
          <a:lstStyle/>
          <a:p>
            <a:pPr marL="0" indent="0">
              <a:buNone/>
            </a:pPr>
            <a:r>
              <a:rPr lang="en-US" sz="1800" dirty="0" smtClean="0">
                <a:latin typeface="Arial" panose="020B0604020202020204" pitchFamily="34" charset="0"/>
                <a:cs typeface="Arial" panose="020B0604020202020204" pitchFamily="34" charset="0"/>
              </a:rPr>
              <a:t>Exodus 12:5-6</a:t>
            </a:r>
            <a:r>
              <a:rPr lang="en-US" sz="1800" dirty="0">
                <a:latin typeface="Arial" panose="020B0604020202020204" pitchFamily="34" charset="0"/>
                <a:cs typeface="Arial" panose="020B0604020202020204" pitchFamily="34" charset="0"/>
              </a:rPr>
              <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5 Your lamb shall be without blemish, a male of the first year. You may take it from the sheep or from the goats. 6 Now you shall keep it until the fourteenth day of the same month. Then the whole assembly of the congregation of Israel shall </a:t>
            </a:r>
            <a:r>
              <a:rPr lang="en-US" sz="1800" b="1" u="sng" dirty="0">
                <a:latin typeface="Arial" panose="020B0604020202020204" pitchFamily="34" charset="0"/>
                <a:cs typeface="Arial" panose="020B0604020202020204" pitchFamily="34" charset="0"/>
              </a:rPr>
              <a:t>kill it at twilight</a:t>
            </a:r>
            <a:r>
              <a:rPr lang="en-US" sz="1800" dirty="0" smtClean="0">
                <a:latin typeface="Arial" panose="020B0604020202020204" pitchFamily="34" charset="0"/>
                <a:cs typeface="Arial" panose="020B0604020202020204" pitchFamily="34" charset="0"/>
              </a:rPr>
              <a:t>.</a:t>
            </a:r>
            <a:br>
              <a:rPr lang="en-US" sz="1800" dirty="0" smtClean="0">
                <a:latin typeface="Arial" panose="020B0604020202020204" pitchFamily="34" charset="0"/>
                <a:cs typeface="Arial" panose="020B0604020202020204" pitchFamily="34" charset="0"/>
              </a:rPr>
            </a:br>
            <a:r>
              <a:rPr lang="en-US" sz="1800" dirty="0" smtClean="0">
                <a:latin typeface="Arial" panose="020B0604020202020204" pitchFamily="34" charset="0"/>
                <a:cs typeface="Arial" panose="020B0604020202020204" pitchFamily="34" charset="0"/>
              </a:rPr>
              <a:t/>
            </a:r>
            <a:br>
              <a:rPr lang="en-US" sz="1800" dirty="0" smtClean="0">
                <a:latin typeface="Arial" panose="020B0604020202020204" pitchFamily="34" charset="0"/>
                <a:cs typeface="Arial" panose="020B0604020202020204" pitchFamily="34" charset="0"/>
              </a:rPr>
            </a:br>
            <a:r>
              <a:rPr lang="en-US" sz="1800" dirty="0" smtClean="0">
                <a:latin typeface="Arial" panose="020B0604020202020204" pitchFamily="34" charset="0"/>
                <a:cs typeface="Arial" panose="020B0604020202020204" pitchFamily="34" charset="0"/>
              </a:rPr>
              <a:t>Exodus 12:7-8</a:t>
            </a:r>
            <a:r>
              <a:rPr lang="en-US" sz="1800" dirty="0">
                <a:latin typeface="Arial" panose="020B0604020202020204" pitchFamily="34" charset="0"/>
                <a:cs typeface="Arial" panose="020B0604020202020204" pitchFamily="34" charset="0"/>
              </a:rPr>
              <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7 And they shall take some of the blood and put it on the two doorposts and on the lintel of the houses where they eat it. 8 Then they shall </a:t>
            </a:r>
            <a:r>
              <a:rPr lang="en-US" sz="1800" b="1" u="sng" dirty="0">
                <a:latin typeface="Arial" panose="020B0604020202020204" pitchFamily="34" charset="0"/>
                <a:cs typeface="Arial" panose="020B0604020202020204" pitchFamily="34" charset="0"/>
              </a:rPr>
              <a:t>eat the flesh </a:t>
            </a:r>
            <a:r>
              <a:rPr lang="en-US" sz="1800" dirty="0">
                <a:latin typeface="Arial" panose="020B0604020202020204" pitchFamily="34" charset="0"/>
                <a:cs typeface="Arial" panose="020B0604020202020204" pitchFamily="34" charset="0"/>
              </a:rPr>
              <a:t>on that night; roasted in fire, with unleavened bread and with bitter herbs they shall eat it</a:t>
            </a:r>
            <a:r>
              <a:rPr lang="en-US" sz="1600" dirty="0" smtClean="0">
                <a:latin typeface="Arial" panose="020B0604020202020204" pitchFamily="34" charset="0"/>
                <a:cs typeface="Arial" panose="020B0604020202020204" pitchFamily="34" charset="0"/>
              </a:rPr>
              <a:t>.</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solidFill>
                  <a:prstClr val="black"/>
                </a:solidFill>
                <a:latin typeface="Arial" panose="020B0604020202020204" pitchFamily="34" charset="0"/>
                <a:cs typeface="Arial" panose="020B0604020202020204" pitchFamily="34" charset="0"/>
              </a:rPr>
              <a:t>Matthew 26:18-20</a:t>
            </a:r>
            <a:r>
              <a:rPr lang="en-US" sz="1600" dirty="0">
                <a:solidFill>
                  <a:prstClr val="black"/>
                </a:solidFill>
                <a:latin typeface="Arial" panose="020B0604020202020204" pitchFamily="34" charset="0"/>
                <a:cs typeface="Arial" panose="020B0604020202020204" pitchFamily="34" charset="0"/>
              </a:rPr>
              <a:t/>
            </a:r>
            <a:br>
              <a:rPr lang="en-US" sz="1600" dirty="0">
                <a:solidFill>
                  <a:prstClr val="black"/>
                </a:solidFill>
                <a:latin typeface="Arial" panose="020B0604020202020204" pitchFamily="34" charset="0"/>
                <a:cs typeface="Arial" panose="020B0604020202020204" pitchFamily="34" charset="0"/>
              </a:rPr>
            </a:br>
            <a:r>
              <a:rPr lang="en-US" sz="1600" dirty="0">
                <a:solidFill>
                  <a:prstClr val="black"/>
                </a:solidFill>
                <a:latin typeface="Arial" panose="020B0604020202020204" pitchFamily="34" charset="0"/>
                <a:cs typeface="Arial" panose="020B0604020202020204" pitchFamily="34" charset="0"/>
              </a:rPr>
              <a:t>18 And He said, "Go into the city to a certain man, and say to him, 'The Teacher says, "My time is at hand; I will keep the Passover at your house with My disciples." ' " 19 So the disciples did as Jesus had directed them; and they </a:t>
            </a:r>
            <a:r>
              <a:rPr lang="en-US" sz="1600" b="1" u="sng" dirty="0">
                <a:solidFill>
                  <a:prstClr val="black"/>
                </a:solidFill>
                <a:latin typeface="Arial" panose="020B0604020202020204" pitchFamily="34" charset="0"/>
                <a:cs typeface="Arial" panose="020B0604020202020204" pitchFamily="34" charset="0"/>
              </a:rPr>
              <a:t>prepared the Passover</a:t>
            </a:r>
            <a:r>
              <a:rPr lang="en-US" sz="1600" dirty="0">
                <a:solidFill>
                  <a:prstClr val="black"/>
                </a:solidFill>
                <a:latin typeface="Arial" panose="020B0604020202020204" pitchFamily="34" charset="0"/>
                <a:cs typeface="Arial" panose="020B0604020202020204" pitchFamily="34" charset="0"/>
              </a:rPr>
              <a:t>. 20 When </a:t>
            </a:r>
            <a:r>
              <a:rPr lang="en-US" sz="1600" b="1" u="sng" dirty="0">
                <a:solidFill>
                  <a:prstClr val="black"/>
                </a:solidFill>
                <a:latin typeface="Arial" panose="020B0604020202020204" pitchFamily="34" charset="0"/>
                <a:cs typeface="Arial" panose="020B0604020202020204" pitchFamily="34" charset="0"/>
              </a:rPr>
              <a:t>evening</a:t>
            </a:r>
            <a:r>
              <a:rPr lang="en-US" sz="1600" dirty="0">
                <a:solidFill>
                  <a:prstClr val="black"/>
                </a:solidFill>
                <a:latin typeface="Arial" panose="020B0604020202020204" pitchFamily="34" charset="0"/>
                <a:cs typeface="Arial" panose="020B0604020202020204" pitchFamily="34" charset="0"/>
              </a:rPr>
              <a:t> had come, He sat down with the twelve</a:t>
            </a:r>
            <a:r>
              <a:rPr lang="en-US" sz="1600" dirty="0" smtClean="0">
                <a:solidFill>
                  <a:prstClr val="black"/>
                </a:solidFill>
                <a:latin typeface="Arial" panose="020B0604020202020204" pitchFamily="34" charset="0"/>
                <a:cs typeface="Arial" panose="020B0604020202020204" pitchFamily="34" charset="0"/>
              </a:rPr>
              <a:t>.</a:t>
            </a: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John 13:2-5</a:t>
            </a: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2 And </a:t>
            </a:r>
            <a:r>
              <a:rPr lang="en-US" sz="1600" b="1" u="sng" dirty="0">
                <a:latin typeface="Arial" panose="020B0604020202020204" pitchFamily="34" charset="0"/>
                <a:cs typeface="Arial" panose="020B0604020202020204" pitchFamily="34" charset="0"/>
              </a:rPr>
              <a:t>supper being ended</a:t>
            </a:r>
            <a:r>
              <a:rPr lang="en-US" sz="1600" dirty="0">
                <a:latin typeface="Arial" panose="020B0604020202020204" pitchFamily="34" charset="0"/>
                <a:cs typeface="Arial" panose="020B0604020202020204" pitchFamily="34" charset="0"/>
              </a:rPr>
              <a:t>, 3 Jesus, knowing that the Father had given all things into His hands, and that He had come from God and was going to God, 4 rose from supper and laid aside His garments, took a towel and girded Himself. 5 After that, He poured water into a basin and began to </a:t>
            </a:r>
            <a:r>
              <a:rPr lang="en-US" sz="1600" b="1" u="sng" dirty="0">
                <a:latin typeface="Arial" panose="020B0604020202020204" pitchFamily="34" charset="0"/>
                <a:cs typeface="Arial" panose="020B0604020202020204" pitchFamily="34" charset="0"/>
              </a:rPr>
              <a:t>wash the disciples' feet</a:t>
            </a:r>
            <a:r>
              <a:rPr lang="en-US" sz="1600" dirty="0">
                <a:latin typeface="Arial" panose="020B0604020202020204" pitchFamily="34" charset="0"/>
                <a:cs typeface="Arial" panose="020B0604020202020204" pitchFamily="34" charset="0"/>
              </a:rPr>
              <a:t>, and to wipe them with the towel with which He was girded</a:t>
            </a:r>
            <a:r>
              <a:rPr lang="en-US" sz="1600" dirty="0" smtClean="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12"/>
          </p:nvPr>
        </p:nvSpPr>
        <p:spPr/>
        <p:txBody>
          <a:bodyPr/>
          <a:lstStyle/>
          <a:p>
            <a:fld id="{E3AC6A23-0355-4F2E-951D-0EB2F5CB516C}" type="slidenum">
              <a:rPr lang="en-US" smtClean="0">
                <a:solidFill>
                  <a:prstClr val="black">
                    <a:tint val="75000"/>
                  </a:prstClr>
                </a:solidFill>
              </a:rPr>
              <a:pPr/>
              <a:t>2</a:t>
            </a:fld>
            <a:endParaRPr lang="en-US">
              <a:solidFill>
                <a:prstClr val="black">
                  <a:tint val="75000"/>
                </a:prstClr>
              </a:solidFill>
            </a:endParaRPr>
          </a:p>
        </p:txBody>
      </p:sp>
    </p:spTree>
    <p:extLst>
      <p:ext uri="{BB962C8B-B14F-4D97-AF65-F5344CB8AC3E}">
        <p14:creationId xmlns:p14="http://schemas.microsoft.com/office/powerpoint/2010/main" val="2481226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Arial" panose="020B0604020202020204" pitchFamily="34" charset="0"/>
                <a:cs typeface="Arial" panose="020B0604020202020204" pitchFamily="34" charset="0"/>
              </a:rPr>
              <a:t>1447 BC                31 AD</a:t>
            </a:r>
            <a:endParaRPr lang="en-US"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371600"/>
            <a:ext cx="8229600" cy="4953000"/>
          </a:xfrm>
        </p:spPr>
        <p:txBody>
          <a:bodyPr numCol="2" spcCol="91440">
            <a:normAutofit lnSpcReduction="10000"/>
          </a:bodyPr>
          <a:lstStyle/>
          <a:p>
            <a:pPr marL="0" indent="0">
              <a:buNone/>
            </a:pPr>
            <a:r>
              <a:rPr lang="en-US" sz="2000" dirty="0" smtClean="0">
                <a:latin typeface="Arial" panose="020B0604020202020204" pitchFamily="34" charset="0"/>
                <a:cs typeface="Arial" panose="020B0604020202020204" pitchFamily="34" charset="0"/>
              </a:rPr>
              <a:t>Exodus 12:22-23</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22 And you shall take a bunch of hyssop, dip it in the blood that is in the basin, and strike the lintel and the two doorposts with the blood that is in the basin. And </a:t>
            </a:r>
            <a:r>
              <a:rPr lang="en-US" sz="2000" b="1" u="sng" dirty="0">
                <a:latin typeface="Arial" panose="020B0604020202020204" pitchFamily="34" charset="0"/>
                <a:cs typeface="Arial" panose="020B0604020202020204" pitchFamily="34" charset="0"/>
              </a:rPr>
              <a:t>none of you shall go out of the door of his house until morning</a:t>
            </a:r>
            <a:r>
              <a:rPr lang="en-US" sz="2000" dirty="0">
                <a:latin typeface="Arial" panose="020B0604020202020204" pitchFamily="34" charset="0"/>
                <a:cs typeface="Arial" panose="020B0604020202020204" pitchFamily="34" charset="0"/>
              </a:rPr>
              <a:t>. 23 For the Lord will pass through to strike the Egyptians; and when He sees the blood on the lintel and on the two doorposts, the Lord will </a:t>
            </a:r>
            <a:r>
              <a:rPr lang="en-US" sz="2000" b="1" u="sng" dirty="0">
                <a:latin typeface="Arial" panose="020B0604020202020204" pitchFamily="34" charset="0"/>
                <a:cs typeface="Arial" panose="020B0604020202020204" pitchFamily="34" charset="0"/>
              </a:rPr>
              <a:t>pass over </a:t>
            </a:r>
            <a:r>
              <a:rPr lang="en-US" sz="2000" dirty="0">
                <a:latin typeface="Arial" panose="020B0604020202020204" pitchFamily="34" charset="0"/>
                <a:cs typeface="Arial" panose="020B0604020202020204" pitchFamily="34" charset="0"/>
              </a:rPr>
              <a:t>the door and not allow the destroyer to come into your houses to strike you</a:t>
            </a:r>
            <a:r>
              <a:rPr lang="en-US" sz="1600" dirty="0" smtClean="0">
                <a:latin typeface="Arial" panose="020B0604020202020204" pitchFamily="34" charset="0"/>
                <a:cs typeface="Arial" panose="020B0604020202020204" pitchFamily="34" charset="0"/>
              </a:rPr>
              <a:t>.</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2000" u="sng" dirty="0" smtClean="0">
                <a:solidFill>
                  <a:prstClr val="black"/>
                </a:solidFill>
                <a:latin typeface="Arial" panose="020B0604020202020204" pitchFamily="34" charset="0"/>
                <a:cs typeface="Arial" panose="020B0604020202020204" pitchFamily="34" charset="0"/>
              </a:rPr>
              <a:t/>
            </a:r>
            <a:br>
              <a:rPr lang="en-US" sz="2000" u="sng" dirty="0" smtClean="0">
                <a:solidFill>
                  <a:prstClr val="black"/>
                </a:solidFill>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John 13:14-17</a:t>
            </a: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14 If I then, your Lord and Teacher, have washed your feet, you also ought to </a:t>
            </a:r>
            <a:r>
              <a:rPr lang="en-US" sz="1600" b="1" u="sng" dirty="0">
                <a:latin typeface="Arial" panose="020B0604020202020204" pitchFamily="34" charset="0"/>
                <a:cs typeface="Arial" panose="020B0604020202020204" pitchFamily="34" charset="0"/>
              </a:rPr>
              <a:t>wash one another's feet</a:t>
            </a:r>
            <a:r>
              <a:rPr lang="en-US" sz="1600" dirty="0">
                <a:latin typeface="Arial" panose="020B0604020202020204" pitchFamily="34" charset="0"/>
                <a:cs typeface="Arial" panose="020B0604020202020204" pitchFamily="34" charset="0"/>
              </a:rPr>
              <a:t>. 15 For I have given you an example, that you should do as I have done to you. 16 Most assuredly, I say to you, a servant is not greater than his master; nor is he who is sent greater than he who sent him. 17 If you know these things, blessed are you if you do them</a:t>
            </a:r>
            <a:r>
              <a:rPr lang="en-US" sz="1600" dirty="0" smtClean="0">
                <a:latin typeface="Arial" panose="020B0604020202020204" pitchFamily="34" charset="0"/>
                <a:cs typeface="Arial" panose="020B0604020202020204" pitchFamily="34" charset="0"/>
              </a:rPr>
              <a:t>.</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Matthew 26:26-28</a:t>
            </a: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26 And as they were eating, Jesus took </a:t>
            </a:r>
            <a:r>
              <a:rPr lang="en-US" sz="1600" b="1" u="sng" dirty="0">
                <a:latin typeface="Arial" panose="020B0604020202020204" pitchFamily="34" charset="0"/>
                <a:cs typeface="Arial" panose="020B0604020202020204" pitchFamily="34" charset="0"/>
              </a:rPr>
              <a:t>bread</a:t>
            </a:r>
            <a:r>
              <a:rPr lang="en-US" sz="1600" dirty="0">
                <a:latin typeface="Arial" panose="020B0604020202020204" pitchFamily="34" charset="0"/>
                <a:cs typeface="Arial" panose="020B0604020202020204" pitchFamily="34" charset="0"/>
              </a:rPr>
              <a:t>, blessed and broke it, and gave it to the disciples and said, "Take, eat; this is </a:t>
            </a:r>
            <a:r>
              <a:rPr lang="en-US" sz="1600" b="1" u="sng" dirty="0">
                <a:latin typeface="Arial" panose="020B0604020202020204" pitchFamily="34" charset="0"/>
                <a:cs typeface="Arial" panose="020B0604020202020204" pitchFamily="34" charset="0"/>
              </a:rPr>
              <a:t>My body</a:t>
            </a:r>
            <a:r>
              <a:rPr lang="en-US" sz="1600" dirty="0">
                <a:latin typeface="Arial" panose="020B0604020202020204" pitchFamily="34" charset="0"/>
                <a:cs typeface="Arial" panose="020B0604020202020204" pitchFamily="34" charset="0"/>
              </a:rPr>
              <a:t>." 27 Then He took the </a:t>
            </a:r>
            <a:r>
              <a:rPr lang="en-US" sz="1600" b="1" u="sng" dirty="0">
                <a:latin typeface="Arial" panose="020B0604020202020204" pitchFamily="34" charset="0"/>
                <a:cs typeface="Arial" panose="020B0604020202020204" pitchFamily="34" charset="0"/>
              </a:rPr>
              <a:t>cup</a:t>
            </a:r>
            <a:r>
              <a:rPr lang="en-US" sz="1600" dirty="0">
                <a:latin typeface="Arial" panose="020B0604020202020204" pitchFamily="34" charset="0"/>
                <a:cs typeface="Arial" panose="020B0604020202020204" pitchFamily="34" charset="0"/>
              </a:rPr>
              <a:t>, and gave thanks, and gave it to them, saying, "Drink from it, all of you. 28 For this is </a:t>
            </a:r>
            <a:r>
              <a:rPr lang="en-US" sz="1600" b="1" u="sng" dirty="0">
                <a:latin typeface="Arial" panose="020B0604020202020204" pitchFamily="34" charset="0"/>
                <a:cs typeface="Arial" panose="020B0604020202020204" pitchFamily="34" charset="0"/>
              </a:rPr>
              <a:t>My blood </a:t>
            </a:r>
            <a:r>
              <a:rPr lang="en-US" sz="1600" dirty="0">
                <a:latin typeface="Arial" panose="020B0604020202020204" pitchFamily="34" charset="0"/>
                <a:cs typeface="Arial" panose="020B0604020202020204" pitchFamily="34" charset="0"/>
              </a:rPr>
              <a:t>of the new </a:t>
            </a:r>
            <a:r>
              <a:rPr lang="en-US" sz="1600" b="1" u="sng" dirty="0">
                <a:latin typeface="Arial" panose="020B0604020202020204" pitchFamily="34" charset="0"/>
                <a:cs typeface="Arial" panose="020B0604020202020204" pitchFamily="34" charset="0"/>
              </a:rPr>
              <a:t>covenant</a:t>
            </a:r>
            <a:r>
              <a:rPr lang="en-US" sz="1600" dirty="0">
                <a:latin typeface="Arial" panose="020B0604020202020204" pitchFamily="34" charset="0"/>
                <a:cs typeface="Arial" panose="020B0604020202020204" pitchFamily="34" charset="0"/>
              </a:rPr>
              <a:t>, which is shed for many for the remission of sins</a:t>
            </a:r>
            <a:r>
              <a:rPr lang="en-US" sz="1600" dirty="0" smtClean="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12"/>
          </p:nvPr>
        </p:nvSpPr>
        <p:spPr/>
        <p:txBody>
          <a:bodyPr/>
          <a:lstStyle/>
          <a:p>
            <a:fld id="{E3AC6A23-0355-4F2E-951D-0EB2F5CB516C}" type="slidenum">
              <a:rPr lang="en-US" smtClean="0">
                <a:solidFill>
                  <a:prstClr val="black">
                    <a:tint val="75000"/>
                  </a:prstClr>
                </a:solidFill>
              </a:rPr>
              <a:pPr/>
              <a:t>3</a:t>
            </a:fld>
            <a:endParaRPr lang="en-US">
              <a:solidFill>
                <a:prstClr val="black">
                  <a:tint val="75000"/>
                </a:prstClr>
              </a:solidFill>
            </a:endParaRPr>
          </a:p>
        </p:txBody>
      </p:sp>
    </p:spTree>
    <p:extLst>
      <p:ext uri="{BB962C8B-B14F-4D97-AF65-F5344CB8AC3E}">
        <p14:creationId xmlns:p14="http://schemas.microsoft.com/office/powerpoint/2010/main" val="1358599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Arial" panose="020B0604020202020204" pitchFamily="34" charset="0"/>
                <a:cs typeface="Arial" panose="020B0604020202020204" pitchFamily="34" charset="0"/>
              </a:rPr>
              <a:t>1447 BC                31 AD</a:t>
            </a:r>
            <a:endParaRPr lang="en-US"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371600"/>
            <a:ext cx="8229600" cy="4953000"/>
          </a:xfrm>
        </p:spPr>
        <p:txBody>
          <a:bodyPr numCol="2" spcCol="91440">
            <a:normAutofit lnSpcReduction="10000"/>
          </a:bodyPr>
          <a:lstStyle/>
          <a:p>
            <a:pPr marL="0" indent="0">
              <a:buNone/>
            </a:pP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2000" u="sng" dirty="0" smtClean="0">
                <a:solidFill>
                  <a:prstClr val="black"/>
                </a:solidFill>
                <a:latin typeface="Arial" panose="020B0604020202020204" pitchFamily="34" charset="0"/>
                <a:cs typeface="Arial" panose="020B0604020202020204" pitchFamily="34" charset="0"/>
              </a:rPr>
              <a:t/>
            </a:r>
            <a:br>
              <a:rPr lang="en-US" sz="2000" u="sng" dirty="0" smtClean="0">
                <a:solidFill>
                  <a:prstClr val="black"/>
                </a:solidFill>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John 13:34-35</a:t>
            </a: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34 A new commandment I give to you, that you love one another; as I have loved you, that you also love one another. 35 " By this all will know that you are My disciples, if you have </a:t>
            </a:r>
            <a:r>
              <a:rPr lang="en-US" sz="1600" b="1" u="sng" dirty="0">
                <a:latin typeface="Arial" panose="020B0604020202020204" pitchFamily="34" charset="0"/>
                <a:cs typeface="Arial" panose="020B0604020202020204" pitchFamily="34" charset="0"/>
              </a:rPr>
              <a:t>love for one another</a:t>
            </a:r>
            <a:r>
              <a:rPr lang="en-US" sz="1600" dirty="0" smtClean="0">
                <a:latin typeface="Arial" panose="020B0604020202020204" pitchFamily="34" charset="0"/>
                <a:cs typeface="Arial" panose="020B0604020202020204" pitchFamily="34" charset="0"/>
              </a:rPr>
              <a:t>.“</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John 14:2-3, 15-18</a:t>
            </a: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2 In My Father's house are many </a:t>
            </a:r>
            <a:r>
              <a:rPr lang="en-US" sz="1600" dirty="0" smtClean="0">
                <a:latin typeface="Arial" panose="020B0604020202020204" pitchFamily="34" charset="0"/>
                <a:cs typeface="Arial" panose="020B0604020202020204" pitchFamily="34" charset="0"/>
              </a:rPr>
              <a:t>mansions [3438 a staying, i.e., residence]; </a:t>
            </a:r>
            <a:r>
              <a:rPr lang="en-US" sz="1600" dirty="0">
                <a:latin typeface="Arial" panose="020B0604020202020204" pitchFamily="34" charset="0"/>
                <a:cs typeface="Arial" panose="020B0604020202020204" pitchFamily="34" charset="0"/>
              </a:rPr>
              <a:t>3 And if I go and prepare </a:t>
            </a:r>
            <a:r>
              <a:rPr lang="en-US" sz="1600" b="1" u="sng" dirty="0">
                <a:latin typeface="Arial" panose="020B0604020202020204" pitchFamily="34" charset="0"/>
                <a:cs typeface="Arial" panose="020B0604020202020204" pitchFamily="34" charset="0"/>
              </a:rPr>
              <a:t>a place for you</a:t>
            </a:r>
            <a:r>
              <a:rPr lang="en-US" sz="1600" dirty="0">
                <a:latin typeface="Arial" panose="020B0604020202020204" pitchFamily="34" charset="0"/>
                <a:cs typeface="Arial" panose="020B0604020202020204" pitchFamily="34" charset="0"/>
              </a:rPr>
              <a:t>, I will come again and receive you to Myself; that where I am, there you may be also… 15 "If you love Me</a:t>
            </a:r>
            <a:r>
              <a:rPr lang="en-US" sz="1600" b="1" u="sng" dirty="0">
                <a:latin typeface="Arial" panose="020B0604020202020204" pitchFamily="34" charset="0"/>
                <a:cs typeface="Arial" panose="020B0604020202020204" pitchFamily="34" charset="0"/>
              </a:rPr>
              <a:t>, keep My commandments</a:t>
            </a:r>
            <a:r>
              <a:rPr lang="en-US" sz="1600" dirty="0">
                <a:latin typeface="Arial" panose="020B0604020202020204" pitchFamily="34" charset="0"/>
                <a:cs typeface="Arial" panose="020B0604020202020204" pitchFamily="34" charset="0"/>
              </a:rPr>
              <a:t>. 16 And I will pray the Father, and He will give you another </a:t>
            </a:r>
            <a:r>
              <a:rPr lang="en-US" sz="1600" b="1" u="sng" dirty="0">
                <a:latin typeface="Arial" panose="020B0604020202020204" pitchFamily="34" charset="0"/>
                <a:cs typeface="Arial" panose="020B0604020202020204" pitchFamily="34" charset="0"/>
              </a:rPr>
              <a:t>Helper</a:t>
            </a:r>
            <a:r>
              <a:rPr lang="en-US" sz="1600" dirty="0">
                <a:latin typeface="Arial" panose="020B0604020202020204" pitchFamily="34" charset="0"/>
                <a:cs typeface="Arial" panose="020B0604020202020204" pitchFamily="34" charset="0"/>
              </a:rPr>
              <a:t>, that He may abide with you forever-- 17 the Spirit of truth, whom the world cannot receive, because it neither sees Him nor knows Him; but you know Him, for He dwells with you and will be in you</a:t>
            </a:r>
            <a:r>
              <a:rPr lang="en-US" sz="1600" dirty="0" smtClean="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12"/>
          </p:nvPr>
        </p:nvSpPr>
        <p:spPr/>
        <p:txBody>
          <a:bodyPr/>
          <a:lstStyle/>
          <a:p>
            <a:fld id="{E3AC6A23-0355-4F2E-951D-0EB2F5CB516C}" type="slidenum">
              <a:rPr lang="en-US" smtClean="0">
                <a:solidFill>
                  <a:prstClr val="black">
                    <a:tint val="75000"/>
                  </a:prstClr>
                </a:solidFill>
              </a:rPr>
              <a:pPr/>
              <a:t>4</a:t>
            </a:fld>
            <a:endParaRPr lang="en-US">
              <a:solidFill>
                <a:prstClr val="black">
                  <a:tint val="75000"/>
                </a:prstClr>
              </a:solidFill>
            </a:endParaRPr>
          </a:p>
        </p:txBody>
      </p:sp>
    </p:spTree>
    <p:extLst>
      <p:ext uri="{BB962C8B-B14F-4D97-AF65-F5344CB8AC3E}">
        <p14:creationId xmlns:p14="http://schemas.microsoft.com/office/powerpoint/2010/main" val="1954684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Arial" panose="020B0604020202020204" pitchFamily="34" charset="0"/>
                <a:cs typeface="Arial" panose="020B0604020202020204" pitchFamily="34" charset="0"/>
              </a:rPr>
              <a:t>1447 BC                31 AD</a:t>
            </a:r>
            <a:endParaRPr lang="en-US"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371600"/>
            <a:ext cx="8229600" cy="4953000"/>
          </a:xfrm>
        </p:spPr>
        <p:txBody>
          <a:bodyPr numCol="2" spcCol="91440">
            <a:normAutofit/>
          </a:bodyPr>
          <a:lstStyle/>
          <a:p>
            <a:pPr marL="0" indent="0">
              <a:buNone/>
            </a:pP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John 15:16</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You did not choose Me, but I chose you and appointed you that you should go and </a:t>
            </a:r>
            <a:r>
              <a:rPr lang="en-US" sz="2000" b="1" u="sng" dirty="0">
                <a:latin typeface="Arial" panose="020B0604020202020204" pitchFamily="34" charset="0"/>
                <a:cs typeface="Arial" panose="020B0604020202020204" pitchFamily="34" charset="0"/>
              </a:rPr>
              <a:t>bear fruit</a:t>
            </a:r>
            <a:r>
              <a:rPr lang="en-US" sz="2000" dirty="0">
                <a:latin typeface="Arial" panose="020B0604020202020204" pitchFamily="34" charset="0"/>
                <a:cs typeface="Arial" panose="020B0604020202020204" pitchFamily="34" charset="0"/>
              </a:rPr>
              <a:t>, and that your fruit should remain, that whatever you ask the Father in My name He may give you</a:t>
            </a:r>
            <a:r>
              <a:rPr lang="en-US" sz="2000" dirty="0" smtClean="0">
                <a:latin typeface="Arial" panose="020B0604020202020204" pitchFamily="34" charset="0"/>
                <a:cs typeface="Arial" panose="020B0604020202020204" pitchFamily="34" charset="0"/>
              </a:rPr>
              <a:t>.</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John 16:33</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These things I have spoken to you, that in Me you may have peace. In the world you will have </a:t>
            </a:r>
            <a:r>
              <a:rPr lang="en-US" sz="2000" b="1" u="sng" dirty="0">
                <a:latin typeface="Arial" panose="020B0604020202020204" pitchFamily="34" charset="0"/>
                <a:cs typeface="Arial" panose="020B0604020202020204" pitchFamily="34" charset="0"/>
              </a:rPr>
              <a:t>tribulation</a:t>
            </a:r>
            <a:r>
              <a:rPr lang="en-US" sz="2000" dirty="0">
                <a:latin typeface="Arial" panose="020B0604020202020204" pitchFamily="34" charset="0"/>
                <a:cs typeface="Arial" panose="020B0604020202020204" pitchFamily="34" charset="0"/>
              </a:rPr>
              <a:t>; but be of good cheer, I have overcome the world." </a:t>
            </a:r>
            <a:endParaRPr lang="en-US" sz="20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E3AC6A23-0355-4F2E-951D-0EB2F5CB516C}" type="slidenum">
              <a:rPr lang="en-US" smtClean="0">
                <a:solidFill>
                  <a:prstClr val="black">
                    <a:tint val="75000"/>
                  </a:prstClr>
                </a:solidFill>
              </a:rPr>
              <a:pPr/>
              <a:t>5</a:t>
            </a:fld>
            <a:endParaRPr lang="en-US">
              <a:solidFill>
                <a:prstClr val="black">
                  <a:tint val="75000"/>
                </a:prstClr>
              </a:solidFill>
            </a:endParaRPr>
          </a:p>
        </p:txBody>
      </p:sp>
    </p:spTree>
    <p:extLst>
      <p:ext uri="{BB962C8B-B14F-4D97-AF65-F5344CB8AC3E}">
        <p14:creationId xmlns:p14="http://schemas.microsoft.com/office/powerpoint/2010/main" val="2570329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Arial" panose="020B0604020202020204" pitchFamily="34" charset="0"/>
                <a:cs typeface="Arial" panose="020B0604020202020204" pitchFamily="34" charset="0"/>
              </a:rPr>
              <a:t>1447 BC                31 AD</a:t>
            </a:r>
            <a:endParaRPr lang="en-US"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371600"/>
            <a:ext cx="8229600" cy="4953000"/>
          </a:xfrm>
        </p:spPr>
        <p:txBody>
          <a:bodyPr numCol="2" spcCol="91440">
            <a:normAutofit/>
          </a:bodyPr>
          <a:lstStyle/>
          <a:p>
            <a:pPr marL="0" indent="0">
              <a:buNone/>
            </a:pP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John 17:11, 17</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11 Now I am no longer in the world, but these are in the world, and I come to You. Holy Father, keep through Your name those whom You have given Me, that they may be one as We are… </a:t>
            </a:r>
            <a:r>
              <a:rPr lang="en-US" sz="2000" dirty="0" smtClean="0">
                <a:latin typeface="Arial" panose="020B0604020202020204" pitchFamily="34" charset="0"/>
                <a:cs typeface="Arial" panose="020B0604020202020204" pitchFamily="34" charset="0"/>
              </a:rPr>
              <a:t>17 </a:t>
            </a:r>
            <a:r>
              <a:rPr lang="en-US" sz="2000" dirty="0">
                <a:latin typeface="Arial" panose="020B0604020202020204" pitchFamily="34" charset="0"/>
                <a:cs typeface="Arial" panose="020B0604020202020204" pitchFamily="34" charset="0"/>
              </a:rPr>
              <a:t>Sanctify them by Your truth. </a:t>
            </a:r>
            <a:r>
              <a:rPr lang="en-US" sz="2000" b="1" u="sng" dirty="0">
                <a:latin typeface="Arial" panose="020B0604020202020204" pitchFamily="34" charset="0"/>
                <a:cs typeface="Arial" panose="020B0604020202020204" pitchFamily="34" charset="0"/>
              </a:rPr>
              <a:t>Your word is truth</a:t>
            </a:r>
            <a:r>
              <a:rPr lang="en-US" sz="2000" b="1" u="sng" dirty="0" smtClean="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n-US" sz="20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E3AC6A23-0355-4F2E-951D-0EB2F5CB516C}" type="slidenum">
              <a:rPr lang="en-US" smtClean="0">
                <a:solidFill>
                  <a:prstClr val="black">
                    <a:tint val="75000"/>
                  </a:prstClr>
                </a:solidFill>
              </a:rPr>
              <a:pPr/>
              <a:t>6</a:t>
            </a:fld>
            <a:endParaRPr lang="en-US">
              <a:solidFill>
                <a:prstClr val="black">
                  <a:tint val="75000"/>
                </a:prstClr>
              </a:solidFill>
            </a:endParaRPr>
          </a:p>
        </p:txBody>
      </p:sp>
    </p:spTree>
    <p:extLst>
      <p:ext uri="{BB962C8B-B14F-4D97-AF65-F5344CB8AC3E}">
        <p14:creationId xmlns:p14="http://schemas.microsoft.com/office/powerpoint/2010/main" val="2907093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Arial" panose="020B0604020202020204" pitchFamily="34" charset="0"/>
                <a:cs typeface="Arial" panose="020B0604020202020204" pitchFamily="34" charset="0"/>
              </a:rPr>
              <a:t>1447 BC                31 AD</a:t>
            </a:r>
            <a:endParaRPr lang="en-US"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371600"/>
            <a:ext cx="8229600" cy="4953000"/>
          </a:xfrm>
        </p:spPr>
        <p:txBody>
          <a:bodyPr numCol="2" spcCol="91440">
            <a:normAutofit lnSpcReduction="10000"/>
          </a:bodyPr>
          <a:lstStyle/>
          <a:p>
            <a:pPr marL="0" indent="0">
              <a:buNone/>
            </a:pPr>
            <a:r>
              <a:rPr lang="en-US" sz="1600" dirty="0" smtClean="0">
                <a:latin typeface="Arial" panose="020B0604020202020204" pitchFamily="34" charset="0"/>
                <a:cs typeface="Arial" panose="020B0604020202020204" pitchFamily="34" charset="0"/>
              </a:rPr>
              <a:t>Exodus 12:29, 34-36</a:t>
            </a: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29 And it came to pass at </a:t>
            </a:r>
            <a:r>
              <a:rPr lang="en-US" sz="1600" b="1" u="sng" dirty="0">
                <a:latin typeface="Arial" panose="020B0604020202020204" pitchFamily="34" charset="0"/>
                <a:cs typeface="Arial" panose="020B0604020202020204" pitchFamily="34" charset="0"/>
              </a:rPr>
              <a:t>midnight </a:t>
            </a:r>
            <a:r>
              <a:rPr lang="en-US" sz="1600" dirty="0">
                <a:latin typeface="Arial" panose="020B0604020202020204" pitchFamily="34" charset="0"/>
                <a:cs typeface="Arial" panose="020B0604020202020204" pitchFamily="34" charset="0"/>
              </a:rPr>
              <a:t>that the Lord </a:t>
            </a:r>
            <a:r>
              <a:rPr lang="en-US" sz="1600" b="1" u="sng" dirty="0">
                <a:latin typeface="Arial" panose="020B0604020202020204" pitchFamily="34" charset="0"/>
                <a:cs typeface="Arial" panose="020B0604020202020204" pitchFamily="34" charset="0"/>
              </a:rPr>
              <a:t>struck all the firstborn in the land of Egypt</a:t>
            </a:r>
            <a:r>
              <a:rPr lang="en-US" sz="1600" dirty="0">
                <a:latin typeface="Arial" panose="020B0604020202020204" pitchFamily="34" charset="0"/>
                <a:cs typeface="Arial" panose="020B0604020202020204" pitchFamily="34" charset="0"/>
              </a:rPr>
              <a:t>, from the firstborn of Pharaoh who sat on his throne to the firstborn of the captive who was in the dungeon, and all the firstborn of </a:t>
            </a:r>
            <a:r>
              <a:rPr lang="en-US" sz="1600" dirty="0" smtClean="0">
                <a:latin typeface="Arial" panose="020B0604020202020204" pitchFamily="34" charset="0"/>
                <a:cs typeface="Arial" panose="020B0604020202020204" pitchFamily="34" charset="0"/>
              </a:rPr>
              <a:t>livestock… </a:t>
            </a:r>
            <a:r>
              <a:rPr lang="en-US" sz="1600" dirty="0">
                <a:latin typeface="Arial" panose="020B0604020202020204" pitchFamily="34" charset="0"/>
                <a:cs typeface="Arial" panose="020B0604020202020204" pitchFamily="34" charset="0"/>
              </a:rPr>
              <a:t>34 So the people took their </a:t>
            </a:r>
            <a:r>
              <a:rPr lang="en-US" sz="1600" b="1" u="sng" dirty="0">
                <a:latin typeface="Arial" panose="020B0604020202020204" pitchFamily="34" charset="0"/>
                <a:cs typeface="Arial" panose="020B0604020202020204" pitchFamily="34" charset="0"/>
              </a:rPr>
              <a:t>dough before it was leavened</a:t>
            </a:r>
            <a:r>
              <a:rPr lang="en-US" sz="1600" dirty="0">
                <a:latin typeface="Arial" panose="020B0604020202020204" pitchFamily="34" charset="0"/>
                <a:cs typeface="Arial" panose="020B0604020202020204" pitchFamily="34" charset="0"/>
              </a:rPr>
              <a:t>, having their kneading bowls bound up in their clothes on their shoulders. 35 Now the children of Israel had done according to the word of Moses, and they had asked from the Egyptians articles of silver, articles of gold, and clothing. 36 And the Lord had given the people favor in the sight of the Egyptians, so that they granted them what they requested. Thus </a:t>
            </a:r>
            <a:r>
              <a:rPr lang="en-US" sz="1600" b="1" u="sng" dirty="0">
                <a:latin typeface="Arial" panose="020B0604020202020204" pitchFamily="34" charset="0"/>
                <a:cs typeface="Arial" panose="020B0604020202020204" pitchFamily="34" charset="0"/>
              </a:rPr>
              <a:t>they plundered the Egyptians</a:t>
            </a:r>
            <a:r>
              <a:rPr lang="en-US" sz="1600" b="1" u="sng" dirty="0" smtClean="0">
                <a:latin typeface="Arial" panose="020B0604020202020204" pitchFamily="34" charset="0"/>
                <a:cs typeface="Arial" panose="020B0604020202020204" pitchFamily="34" charset="0"/>
              </a:rPr>
              <a:t>.</a:t>
            </a: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John 18:3-6, 28-29</a:t>
            </a: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3 Then Judas, having received a detachment of troops, and officers from the chief priests and Pharisees, came there with lanterns, torches, and weapons. 4 Jesus therefore, knowing all things that would come upon Him, went forward and said to them, "Whom are you seeking?" 5 They answered Him, "Jesus of Nazareth." Jesus said to them, "I am He." And Judas, who betrayed Him, also stood with them. 6 Now when He said to them, "I am He," they drew back and fell to the ground… 28 Then they led Jesus from Caiaphas to the </a:t>
            </a:r>
            <a:r>
              <a:rPr lang="en-US" sz="1600" dirty="0" err="1">
                <a:latin typeface="Arial" panose="020B0604020202020204" pitchFamily="34" charset="0"/>
                <a:cs typeface="Arial" panose="020B0604020202020204" pitchFamily="34" charset="0"/>
              </a:rPr>
              <a:t>Praetorium</a:t>
            </a:r>
            <a:r>
              <a:rPr lang="en-US" sz="1600" dirty="0">
                <a:latin typeface="Arial" panose="020B0604020202020204" pitchFamily="34" charset="0"/>
                <a:cs typeface="Arial" panose="020B0604020202020204" pitchFamily="34" charset="0"/>
              </a:rPr>
              <a:t>, and it was early morning. But they themselves did not go into the </a:t>
            </a:r>
            <a:r>
              <a:rPr lang="en-US" sz="1600" dirty="0" err="1">
                <a:latin typeface="Arial" panose="020B0604020202020204" pitchFamily="34" charset="0"/>
                <a:cs typeface="Arial" panose="020B0604020202020204" pitchFamily="34" charset="0"/>
              </a:rPr>
              <a:t>Praetorium</a:t>
            </a:r>
            <a:r>
              <a:rPr lang="en-US" sz="1600" dirty="0">
                <a:latin typeface="Arial" panose="020B0604020202020204" pitchFamily="34" charset="0"/>
                <a:cs typeface="Arial" panose="020B0604020202020204" pitchFamily="34" charset="0"/>
              </a:rPr>
              <a:t>, lest they should be defiled, but </a:t>
            </a:r>
            <a:r>
              <a:rPr lang="en-US" sz="1600" b="1" u="sng" dirty="0">
                <a:latin typeface="Arial" panose="020B0604020202020204" pitchFamily="34" charset="0"/>
                <a:cs typeface="Arial" panose="020B0604020202020204" pitchFamily="34" charset="0"/>
              </a:rPr>
              <a:t>that they might eat the Passover</a:t>
            </a:r>
            <a:r>
              <a:rPr lang="en-US" sz="1600" dirty="0">
                <a:latin typeface="Arial" panose="020B0604020202020204" pitchFamily="34" charset="0"/>
                <a:cs typeface="Arial" panose="020B0604020202020204" pitchFamily="34" charset="0"/>
              </a:rPr>
              <a:t>. 29 Pilate then went out to them and said, "What accusation do you bring against this Man</a:t>
            </a:r>
            <a:r>
              <a:rPr lang="en-US" sz="1600" dirty="0" smtClean="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12"/>
          </p:nvPr>
        </p:nvSpPr>
        <p:spPr/>
        <p:txBody>
          <a:bodyPr/>
          <a:lstStyle/>
          <a:p>
            <a:fld id="{E3AC6A23-0355-4F2E-951D-0EB2F5CB516C}" type="slidenum">
              <a:rPr lang="en-US" smtClean="0">
                <a:solidFill>
                  <a:prstClr val="black">
                    <a:tint val="75000"/>
                  </a:prstClr>
                </a:solidFill>
              </a:rPr>
              <a:pPr/>
              <a:t>7</a:t>
            </a:fld>
            <a:endParaRPr lang="en-US">
              <a:solidFill>
                <a:prstClr val="black">
                  <a:tint val="75000"/>
                </a:prstClr>
              </a:solidFill>
            </a:endParaRPr>
          </a:p>
        </p:txBody>
      </p:sp>
    </p:spTree>
    <p:extLst>
      <p:ext uri="{BB962C8B-B14F-4D97-AF65-F5344CB8AC3E}">
        <p14:creationId xmlns:p14="http://schemas.microsoft.com/office/powerpoint/2010/main" val="2110203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Arial" panose="020B0604020202020204" pitchFamily="34" charset="0"/>
                <a:cs typeface="Arial" panose="020B0604020202020204" pitchFamily="34" charset="0"/>
              </a:rPr>
              <a:t>1447 BC                31 AD</a:t>
            </a:r>
            <a:endParaRPr lang="en-US"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371600"/>
            <a:ext cx="8229600" cy="4953000"/>
          </a:xfrm>
        </p:spPr>
        <p:txBody>
          <a:bodyPr numCol="2" spcCol="91440">
            <a:normAutofit fontScale="92500" lnSpcReduction="10000"/>
          </a:bodyPr>
          <a:lstStyle/>
          <a:p>
            <a:pPr marL="0" indent="0">
              <a:buNone/>
            </a:pP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John 19:1-2</a:t>
            </a: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1 So then Pilate took Jesus and </a:t>
            </a:r>
            <a:r>
              <a:rPr lang="en-US" sz="1600" b="1" u="sng" dirty="0">
                <a:latin typeface="Arial" panose="020B0604020202020204" pitchFamily="34" charset="0"/>
                <a:cs typeface="Arial" panose="020B0604020202020204" pitchFamily="34" charset="0"/>
              </a:rPr>
              <a:t>scourged</a:t>
            </a:r>
            <a:r>
              <a:rPr lang="en-US" sz="1600" dirty="0">
                <a:latin typeface="Arial" panose="020B0604020202020204" pitchFamily="34" charset="0"/>
                <a:cs typeface="Arial" panose="020B0604020202020204" pitchFamily="34" charset="0"/>
              </a:rPr>
              <a:t> Him. 2 And the soldiers twisted a crown of thorns and put it on His head, and they put on Him a purple </a:t>
            </a:r>
            <a:r>
              <a:rPr lang="en-US" sz="1600" dirty="0" smtClean="0">
                <a:latin typeface="Arial" panose="020B0604020202020204" pitchFamily="34" charset="0"/>
                <a:cs typeface="Arial" panose="020B0604020202020204" pitchFamily="34" charset="0"/>
              </a:rPr>
              <a:t>robe.</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Mark 15:25, 33-37</a:t>
            </a: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25 Now it was the third </a:t>
            </a:r>
            <a:r>
              <a:rPr lang="en-US" sz="1600" dirty="0" smtClean="0">
                <a:latin typeface="Arial" panose="020B0604020202020204" pitchFamily="34" charset="0"/>
                <a:cs typeface="Arial" panose="020B0604020202020204" pitchFamily="34" charset="0"/>
              </a:rPr>
              <a:t>hour [9 AM], </a:t>
            </a:r>
            <a:r>
              <a:rPr lang="en-US" sz="1600" dirty="0">
                <a:latin typeface="Arial" panose="020B0604020202020204" pitchFamily="34" charset="0"/>
                <a:cs typeface="Arial" panose="020B0604020202020204" pitchFamily="34" charset="0"/>
              </a:rPr>
              <a:t>and they </a:t>
            </a:r>
            <a:r>
              <a:rPr lang="en-US" sz="1600" b="1" u="sng" dirty="0">
                <a:latin typeface="Arial" panose="020B0604020202020204" pitchFamily="34" charset="0"/>
                <a:cs typeface="Arial" panose="020B0604020202020204" pitchFamily="34" charset="0"/>
              </a:rPr>
              <a:t>crucified </a:t>
            </a:r>
            <a:r>
              <a:rPr lang="en-US" sz="1600" dirty="0">
                <a:latin typeface="Arial" panose="020B0604020202020204" pitchFamily="34" charset="0"/>
                <a:cs typeface="Arial" panose="020B0604020202020204" pitchFamily="34" charset="0"/>
              </a:rPr>
              <a:t>Him… 33 Now when the sixth </a:t>
            </a:r>
            <a:r>
              <a:rPr lang="en-US" sz="1600" dirty="0" smtClean="0">
                <a:latin typeface="Arial" panose="020B0604020202020204" pitchFamily="34" charset="0"/>
                <a:cs typeface="Arial" panose="020B0604020202020204" pitchFamily="34" charset="0"/>
              </a:rPr>
              <a:t>hour [noon] </a:t>
            </a:r>
            <a:r>
              <a:rPr lang="en-US" sz="1600" dirty="0">
                <a:latin typeface="Arial" panose="020B0604020202020204" pitchFamily="34" charset="0"/>
                <a:cs typeface="Arial" panose="020B0604020202020204" pitchFamily="34" charset="0"/>
              </a:rPr>
              <a:t>had come, there was darkness over the whole land until the ninth hour. 34 And at the ninth </a:t>
            </a:r>
            <a:r>
              <a:rPr lang="en-US" sz="1600" dirty="0" smtClean="0">
                <a:latin typeface="Arial" panose="020B0604020202020204" pitchFamily="34" charset="0"/>
                <a:cs typeface="Arial" panose="020B0604020202020204" pitchFamily="34" charset="0"/>
              </a:rPr>
              <a:t>hour [3 PM] </a:t>
            </a:r>
            <a:r>
              <a:rPr lang="en-US" sz="1600" dirty="0">
                <a:latin typeface="Arial" panose="020B0604020202020204" pitchFamily="34" charset="0"/>
                <a:cs typeface="Arial" panose="020B0604020202020204" pitchFamily="34" charset="0"/>
              </a:rPr>
              <a:t>Jesus cried out with a loud voice, saying, "Eloi, Eloi, lama </a:t>
            </a:r>
            <a:r>
              <a:rPr lang="en-US" sz="1600" dirty="0" err="1">
                <a:latin typeface="Arial" panose="020B0604020202020204" pitchFamily="34" charset="0"/>
                <a:cs typeface="Arial" panose="020B0604020202020204" pitchFamily="34" charset="0"/>
              </a:rPr>
              <a:t>sabachthani</a:t>
            </a:r>
            <a:r>
              <a:rPr lang="en-US" sz="1600" dirty="0">
                <a:latin typeface="Arial" panose="020B0604020202020204" pitchFamily="34" charset="0"/>
                <a:cs typeface="Arial" panose="020B0604020202020204" pitchFamily="34" charset="0"/>
              </a:rPr>
              <a:t>?" which is translated, "My God, My God, why have You forsaken Me?" 35 Some of those who stood by, when they heard that, said, "Look, He is calling for Elijah!" 36 Then someone ran and filled a sponge full of sour wine, put it on a reed, and offered it to Him to drink, saying, "Let Him alone; let us see if Elijah will come to take Him down." 37 And Jesus cried out with a loud voice, </a:t>
            </a:r>
            <a:r>
              <a:rPr lang="en-US" sz="1600" b="1" u="sng" dirty="0">
                <a:latin typeface="Arial" panose="020B0604020202020204" pitchFamily="34" charset="0"/>
                <a:cs typeface="Arial" panose="020B0604020202020204" pitchFamily="34" charset="0"/>
              </a:rPr>
              <a:t>and breathed His last</a:t>
            </a:r>
            <a:r>
              <a:rPr lang="en-US" sz="1600" b="1" u="sng" dirty="0" smtClean="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12"/>
          </p:nvPr>
        </p:nvSpPr>
        <p:spPr/>
        <p:txBody>
          <a:bodyPr/>
          <a:lstStyle/>
          <a:p>
            <a:fld id="{E3AC6A23-0355-4F2E-951D-0EB2F5CB516C}" type="slidenum">
              <a:rPr lang="en-US" smtClean="0">
                <a:solidFill>
                  <a:prstClr val="black">
                    <a:tint val="75000"/>
                  </a:prstClr>
                </a:solidFill>
              </a:rPr>
              <a:pPr/>
              <a:t>8</a:t>
            </a:fld>
            <a:endParaRPr lang="en-US">
              <a:solidFill>
                <a:prstClr val="black">
                  <a:tint val="75000"/>
                </a:prstClr>
              </a:solidFill>
            </a:endParaRPr>
          </a:p>
        </p:txBody>
      </p:sp>
    </p:spTree>
    <p:extLst>
      <p:ext uri="{BB962C8B-B14F-4D97-AF65-F5344CB8AC3E}">
        <p14:creationId xmlns:p14="http://schemas.microsoft.com/office/powerpoint/2010/main" val="2388862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Arial" panose="020B0604020202020204" pitchFamily="34" charset="0"/>
                <a:cs typeface="Arial" panose="020B0604020202020204" pitchFamily="34" charset="0"/>
              </a:rPr>
              <a:t>1447 BC                31 AD</a:t>
            </a:r>
            <a:endParaRPr lang="en-US"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371600"/>
            <a:ext cx="8229600" cy="4953000"/>
          </a:xfrm>
        </p:spPr>
        <p:txBody>
          <a:bodyPr numCol="2" spcCol="91440">
            <a:normAutofit/>
          </a:bodyPr>
          <a:lstStyle/>
          <a:p>
            <a:pPr marL="0" indent="0">
              <a:buNone/>
            </a:pP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Matthew 27:49 Fenton and Moffatt translations add:</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But another taking a spear pierced His side, when blood and water came out.</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John 19:31-34</a:t>
            </a: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31 Therefore, because it was the Preparation Day, that the bodies should not remain on the cross on the Sabbath (for </a:t>
            </a:r>
            <a:r>
              <a:rPr lang="en-US" sz="1600" b="1" u="sng" dirty="0">
                <a:latin typeface="Arial" panose="020B0604020202020204" pitchFamily="34" charset="0"/>
                <a:cs typeface="Arial" panose="020B0604020202020204" pitchFamily="34" charset="0"/>
              </a:rPr>
              <a:t>that Sabbath was a high day</a:t>
            </a:r>
            <a:r>
              <a:rPr lang="en-US" sz="1600" dirty="0">
                <a:latin typeface="Arial" panose="020B0604020202020204" pitchFamily="34" charset="0"/>
                <a:cs typeface="Arial" panose="020B0604020202020204" pitchFamily="34" charset="0"/>
              </a:rPr>
              <a:t>), the Jews asked Pilate that their legs might be broken, and that they might be taken away. 32 Then the soldiers came and broke the legs of the first and of the other who was crucified with Him. 33 But when they came to Jesus and saw that He was already dead, they did not break His legs. 34 But one of the soldiers </a:t>
            </a:r>
            <a:r>
              <a:rPr lang="en-US" sz="1600" dirty="0" smtClean="0">
                <a:latin typeface="Arial" panose="020B0604020202020204" pitchFamily="34" charset="0"/>
                <a:cs typeface="Arial" panose="020B0604020202020204" pitchFamily="34" charset="0"/>
              </a:rPr>
              <a:t>[had] pierced </a:t>
            </a:r>
            <a:r>
              <a:rPr lang="en-US" sz="1600" dirty="0">
                <a:latin typeface="Arial" panose="020B0604020202020204" pitchFamily="34" charset="0"/>
                <a:cs typeface="Arial" panose="020B0604020202020204" pitchFamily="34" charset="0"/>
              </a:rPr>
              <a:t>His side with a spear, and immediately blood and water came out. </a:t>
            </a:r>
            <a:endParaRPr lang="en-US" sz="1600" b="1" u="sng"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E3AC6A23-0355-4F2E-951D-0EB2F5CB516C}" type="slidenum">
              <a:rPr lang="en-US" smtClean="0">
                <a:solidFill>
                  <a:prstClr val="black">
                    <a:tint val="75000"/>
                  </a:prstClr>
                </a:solidFill>
              </a:rPr>
              <a:pPr/>
              <a:t>9</a:t>
            </a:fld>
            <a:endParaRPr lang="en-US">
              <a:solidFill>
                <a:prstClr val="black">
                  <a:tint val="75000"/>
                </a:prstClr>
              </a:solidFill>
            </a:endParaRPr>
          </a:p>
        </p:txBody>
      </p:sp>
    </p:spTree>
    <p:extLst>
      <p:ext uri="{BB962C8B-B14F-4D97-AF65-F5344CB8AC3E}">
        <p14:creationId xmlns:p14="http://schemas.microsoft.com/office/powerpoint/2010/main" val="179980006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149</Words>
  <Application>Microsoft Office PowerPoint</Application>
  <PresentationFormat>On-screen Show (4:3)</PresentationFormat>
  <Paragraphs>50</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1_Office Theme</vt:lpstr>
      <vt:lpstr>Passover 1447 BC and 31 AD</vt:lpstr>
      <vt:lpstr>1447 BC                31 AD</vt:lpstr>
      <vt:lpstr>1447 BC                31 AD</vt:lpstr>
      <vt:lpstr>1447 BC                31 AD</vt:lpstr>
      <vt:lpstr>1447 BC                31 AD</vt:lpstr>
      <vt:lpstr>1447 BC                31 AD</vt:lpstr>
      <vt:lpstr>1447 BC                31 AD</vt:lpstr>
      <vt:lpstr>1447 BC                31 AD</vt:lpstr>
      <vt:lpstr>1447 BC                31 AD</vt:lpstr>
      <vt:lpstr>1447 BC                31 AD</vt:lpstr>
      <vt:lpstr>1447 BC                31 AD</vt:lpstr>
      <vt:lpstr>1447 BC                31 AD</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Passover 1447 BC and 31 AD</dc:title>
  <dc:creator>RICKER2012</dc:creator>
  <cp:lastModifiedBy>RICKER2012</cp:lastModifiedBy>
  <cp:revision>20</cp:revision>
  <dcterms:created xsi:type="dcterms:W3CDTF">2019-04-04T23:38:15Z</dcterms:created>
  <dcterms:modified xsi:type="dcterms:W3CDTF">2019-04-06T01:01:50Z</dcterms:modified>
</cp:coreProperties>
</file>